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4"/>
  </p:sldMasterIdLst>
  <p:notesMasterIdLst>
    <p:notesMasterId r:id="rId20"/>
  </p:notesMasterIdLst>
  <p:sldIdLst>
    <p:sldId id="267" r:id="rId5"/>
    <p:sldId id="336" r:id="rId6"/>
    <p:sldId id="362" r:id="rId7"/>
    <p:sldId id="363" r:id="rId8"/>
    <p:sldId id="360" r:id="rId9"/>
    <p:sldId id="341" r:id="rId10"/>
    <p:sldId id="342" r:id="rId11"/>
    <p:sldId id="346" r:id="rId12"/>
    <p:sldId id="343" r:id="rId13"/>
    <p:sldId id="359" r:id="rId14"/>
    <p:sldId id="361" r:id="rId15"/>
    <p:sldId id="344" r:id="rId16"/>
    <p:sldId id="345" r:id="rId17"/>
    <p:sldId id="268" r:id="rId18"/>
    <p:sldId id="334" r:id="rId19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DA0000"/>
    <a:srgbClr val="FFD365"/>
    <a:srgbClr val="FFC32E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57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1194" y="108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44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574" y="1552448"/>
            <a:ext cx="5016500" cy="474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6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43@rosstat.gov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43.udalovaoa@rosstat.gov.ru" TargetMode="External"/><Relationship Id="rId2" Type="http://schemas.openxmlformats.org/officeDocument/2006/relationships/hyperlink" Target="mailto:43.strelkovav@rosstat.gov.ru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1934" y="3415978"/>
            <a:ext cx="8723886" cy="2119747"/>
          </a:xfrm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cap="all" dirty="0">
                <a:latin typeface="Times New Roman" pitchFamily="18" charset="0"/>
                <a:cs typeface="Times New Roman" pitchFamily="18" charset="0"/>
              </a:rPr>
              <a:t>О порядке  и  особенностях  заполнения  формы  федерального статистического  наблюдения  №  1-разрешение  </a:t>
            </a:r>
            <a:r>
              <a:rPr lang="ru-RU" sz="1800" i="1" cap="all" dirty="0">
                <a:latin typeface="Times New Roman" pitchFamily="18" charset="0"/>
                <a:cs typeface="Times New Roman" pitchFamily="18" charset="0"/>
              </a:rPr>
              <a:t>«СВЕДЕНИЯ  О ВЫДАННЫХ  РАЗРЕШЕНИЯХ  И  УВЕДОМЛЕНИЯХ  НА СТРОИТЕЛЬСТВО»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1" cap="all" dirty="0">
                <a:latin typeface="Times New Roman" pitchFamily="18" charset="0"/>
                <a:cs typeface="Times New Roman" pitchFamily="18" charset="0"/>
              </a:rPr>
              <a:t>И  НА  ВВОД  ОБЪЕКТОВ  В  ЭКСПЛУАТАЦИЮ»</a:t>
            </a:r>
            <a:endParaRPr lang="ru-RU" sz="1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1428750"/>
            <a:ext cx="82153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84E19-43A5-45E4-BB1F-A24A57B4986E}"/>
              </a:ext>
            </a:extLst>
          </p:cNvPr>
          <p:cNvSpPr txBox="1"/>
          <p:nvPr/>
        </p:nvSpPr>
        <p:spPr>
          <a:xfrm rot="10800000" flipV="1">
            <a:off x="6479176" y="5528551"/>
            <a:ext cx="556664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 государственной статистики по Кировской области</a:t>
            </a:r>
          </a:p>
          <a:p>
            <a:pPr lvl="0">
              <a:spcBef>
                <a:spcPts val="300"/>
              </a:spcBef>
            </a:pPr>
            <a:endParaRPr lang="ru-RU" sz="1600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AA0978-252C-4A6E-9BDD-2D7F829F7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F06AB5-0115-4E5E-9F6A-A641CEE59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18" y="1447357"/>
            <a:ext cx="10820276" cy="4732429"/>
          </a:xfrm>
        </p:spPr>
        <p:txBody>
          <a:bodyPr/>
          <a:lstStyle/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В графе 8 указываются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коды по типам объектов капитального строительства: </a:t>
            </a:r>
          </a:p>
          <a:p>
            <a:pPr marL="144000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56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- нежилые объекты (объекты здравоохранения, образования, культуры, отдыха, спорта и другие); </a:t>
            </a:r>
          </a:p>
          <a:p>
            <a:pPr marL="14400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7 </a:t>
            </a:r>
            <a:r>
              <a:rPr lang="ru-RU" sz="16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объекты жилищного фонда</a:t>
            </a:r>
          </a:p>
          <a:p>
            <a:pPr marL="14400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58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- объекты производственного назначения</a:t>
            </a:r>
          </a:p>
          <a:p>
            <a:pPr marL="14400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59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- линейные объекты.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Если введенная мощность отсутствует в Разрешении на ввод объекта в эксплуатацию, то в графе 6 ставится код «55» (кв. м общей площади), в графе 9 – «0». </a:t>
            </a:r>
            <a:b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Графы 10, 11 заполняются из Разрешения на ввод объекта в эксплуатацию.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Данные в графах 12, 13, 14, 15, 16  заполняются только  по жилым зданиям (тип объекта 57). </a:t>
            </a: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При отражении показателей по реконструированным мощностям и объектам в графе 9 показывается изменение параметров по сравнению с первоначальным значением (прирост мощности, объекта), в графах 13, 14 – площадь пристроенной части к жилому зданию.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EDE549-FBF8-CFEE-633C-03ACE75B4A67}"/>
              </a:ext>
            </a:extLst>
          </p:cNvPr>
          <p:cNvSpPr/>
          <p:nvPr/>
        </p:nvSpPr>
        <p:spPr>
          <a:xfrm>
            <a:off x="203171" y="595500"/>
            <a:ext cx="11785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334286"/>
                </a:solidFill>
                <a:ea typeface="Times New Roman"/>
                <a:cs typeface="Times New Roman" panose="02020603050405020304" pitchFamily="18" charset="0"/>
              </a:rPr>
              <a:t>ОСОБЕННОСТИ ЗАПОЛНЕНИЯ РАЗДЕЛА 2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AA0978-252C-4A6E-9BDD-2D7F829F7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F06AB5-0115-4E5E-9F6A-A641CEE59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477891"/>
            <a:ext cx="11364686" cy="445706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после реконструкции и установки дополнительного оборудования в цехе по переработке пиломатериалов  производство увеличилось с 10 до 15 тыс. куб. м в год: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6 – согласно Номенклатуры Росстата указывается код единицы измерения 114 (тыс.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куб. м в год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9 – указывается 5 (15 – 10 = 5 тыс.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куб. м в год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в результате реконструкции магазина площадью 200 кв. м торговая площадь увеличилась на 80 кв. м и составила 280 кв. м: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6 – согласно Номенклатуры Росстата указывается код единицы измерения 58 (тыс. кв. м)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9 – значение мощности = 0,08 тыс. кв. м. 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в результате реконструкции объекта мощность не увеличилась или неизвестна: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6 – указывается код единицы измерения 55 (кв. м общей площади)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    в графе 9 – указывается 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2FBF63-740F-667B-886B-861305BD1231}"/>
              </a:ext>
            </a:extLst>
          </p:cNvPr>
          <p:cNvSpPr/>
          <p:nvPr/>
        </p:nvSpPr>
        <p:spPr>
          <a:xfrm>
            <a:off x="618312" y="595500"/>
            <a:ext cx="10711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4286"/>
                </a:solidFill>
                <a:ea typeface="Times New Roman"/>
                <a:cs typeface="Times New Roman" panose="02020603050405020304" pitchFamily="18" charset="0"/>
              </a:rPr>
              <a:t>ПРИМЕРЫ ЗАПОЛНЕНИЯ графы 6 и графы 9 в Разделе 2</a:t>
            </a:r>
            <a:endParaRPr lang="ru-RU" sz="2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4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2037" y="1084525"/>
            <a:ext cx="11677772" cy="936897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+mn-lt"/>
                <a:ea typeface="Times New Roman"/>
                <a:cs typeface="Times New Roman" panose="02020603050405020304" pitchFamily="18" charset="0"/>
              </a:rPr>
              <a:t>Раздел 3. Перечень уведомлений о планируемых строительстве или реконструкции объекта индивидуального жилищного строительства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57350"/>
              </p:ext>
            </p:extLst>
          </p:nvPr>
        </p:nvGraphicFramePr>
        <p:xfrm>
          <a:off x="609599" y="2109625"/>
          <a:ext cx="10972802" cy="3804240"/>
        </p:xfrm>
        <a:graphic>
          <a:graphicData uri="http://schemas.openxmlformats.org/drawingml/2006/table">
            <a:tbl>
              <a:tblPr firstRow="1" firstCol="1" bandRow="1"/>
              <a:tblGrid>
                <a:gridCol w="135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5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94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34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застройщика, адрес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ИНН застройщика (юридического лица, ИП)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 полученных уведомлений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объекта капитального строительства, адрес (местонахождение) объекта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ОКТМО местонахождения объекта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характера строительства (строительство, реконструкция)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Площадь застройки, м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надземных этажей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Реквизиты уведомления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Физическое </a:t>
                      </a:r>
                      <a:r>
                        <a:rPr lang="ru-RU" sz="1000" b="1" baseline="0" dirty="0">
                          <a:effectLst/>
                          <a:latin typeface="+mn-lt"/>
                          <a:ea typeface="Times New Roman"/>
                        </a:rPr>
                        <a:t> лицо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г. Киров, ул. Покровская, д. 3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3370100000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150 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123 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ООО «Сфера», г. Киров, ул. Победы, д.1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4341541111 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г. Зуевка, </a:t>
                      </a:r>
                      <a:r>
                        <a:rPr lang="ru-RU" sz="1000" b="1" i="1" baseline="0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0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33614101001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3 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3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43-RU43501019-15-202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10.11.202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ИП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434155111121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  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</a:t>
                      </a:r>
                      <a:r>
                        <a:rPr lang="ru-RU" sz="1000" b="1" dirty="0" err="1">
                          <a:effectLst/>
                          <a:latin typeface="+mn-lt"/>
                          <a:ea typeface="Times New Roman"/>
                        </a:rPr>
                        <a:t>пгт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. Пижанка, 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33631151051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110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43-RU43526310-33-202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9"/>
                        </a:spcBef>
                        <a:spcAft>
                          <a:spcPts val="19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     05.11.202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357643" y="4852228"/>
            <a:ext cx="719624" cy="1342417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6220871"/>
            <a:ext cx="4166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ЮЛ – 10 знаков      ИП – 12 знаков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46880" y="5246229"/>
            <a:ext cx="218871" cy="955662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39C48C-E83D-3283-3BDE-136DF0FE5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605DF776-D52F-E927-AF30-11A01054786D}"/>
              </a:ext>
            </a:extLst>
          </p:cNvPr>
          <p:cNvSpPr txBox="1">
            <a:spLocks/>
          </p:cNvSpPr>
          <p:nvPr/>
        </p:nvSpPr>
        <p:spPr>
          <a:xfrm>
            <a:off x="402037" y="475686"/>
            <a:ext cx="11586271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latin typeface="+mn-lt"/>
                <a:ea typeface="Times New Roman"/>
                <a:cs typeface="Times New Roman" panose="02020603050405020304" pitchFamily="18" charset="0"/>
              </a:rPr>
              <a:t>ПРИМЕР ЗАПОЛНЕНИЯ ОТЧЕТА по форме № 1-разрешение</a:t>
            </a:r>
          </a:p>
          <a:p>
            <a:endParaRPr lang="ru-RU" b="1" dirty="0">
              <a:latin typeface="+mn-lt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948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385208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6227" y="1097427"/>
            <a:ext cx="11553233" cy="80243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ru-RU" sz="2400" b="1" dirty="0">
                <a:latin typeface="+mn-lt"/>
                <a:ea typeface="Times New Roman"/>
                <a:cs typeface="Times New Roman" panose="02020603050405020304" pitchFamily="18" charset="0"/>
              </a:rPr>
              <a:t>Раздел 4. Перечень уведомлений об окончании строительства или реконструкции объекта индивидуального жилищного строительства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54777"/>
              </p:ext>
            </p:extLst>
          </p:nvPr>
        </p:nvGraphicFramePr>
        <p:xfrm>
          <a:off x="436227" y="2109699"/>
          <a:ext cx="11459906" cy="3989645"/>
        </p:xfrm>
        <a:graphic>
          <a:graphicData uri="http://schemas.openxmlformats.org/drawingml/2006/table">
            <a:tbl>
              <a:tblPr firstRow="1" firstCol="1" bandRow="1"/>
              <a:tblGrid>
                <a:gridCol w="146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46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47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застройщика, адрес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ИНН застройщика (юридического лица, ИП)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 полученных уведомлений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объекта капитального строительства, адрес (местонахождение) объекта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ОКТМО местонахождения объекта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характера строительства (строительство, реконструкция)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зданий,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Общая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плошадь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зданий, м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надземных этажей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Материал стен (код)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Реквизиты уведомления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Физическое </a:t>
                      </a:r>
                      <a:r>
                        <a:rPr lang="ru-RU" sz="1000" b="1" baseline="0" dirty="0">
                          <a:effectLst/>
                          <a:latin typeface="+mn-lt"/>
                          <a:ea typeface="Times New Roman"/>
                        </a:rPr>
                        <a:t> лицо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г. Киров, ул. Весенняя, д.17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33701000001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0 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102 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RU43-50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101-3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-202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11.11.2024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Физическое </a:t>
                      </a:r>
                      <a:r>
                        <a:rPr lang="ru-RU" sz="1000" b="1" baseline="0" dirty="0">
                          <a:effectLst/>
                          <a:latin typeface="+mn-lt"/>
                          <a:ea typeface="Times New Roman"/>
                        </a:rPr>
                        <a:t> лицо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Верхнекамский р-н, г. Киров,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 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    33701000001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3 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95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5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43-RU51330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-26-202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12.11.2024 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ООО « Застройщик», г. Киров, ул. Свободы, д. 121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4345551111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</a:t>
                      </a:r>
                      <a:r>
                        <a:rPr lang="ru-RU" sz="1000" b="1" dirty="0" err="1">
                          <a:effectLst/>
                          <a:latin typeface="+mn-lt"/>
                          <a:ea typeface="Times New Roman"/>
                        </a:rPr>
                        <a:t>Лузский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р-н, г. Луза,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 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3362210100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320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1 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43-43506107-11-2024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13.11.2024 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ИП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434515111112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</a:t>
                      </a:r>
                      <a:r>
                        <a:rPr lang="ru-RU" sz="1000" b="1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Верхнекамский р-н, г. Киров, </a:t>
                      </a:r>
                      <a:r>
                        <a:rPr lang="ru-RU" sz="1000" b="1" i="1" baseline="0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33607101001 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110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9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RU43-50510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-38-202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25.11.2024 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Физическое  лицо 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5 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ИЖД, д. </a:t>
                      </a:r>
                      <a:r>
                        <a:rPr lang="ru-RU" sz="1000" b="1" dirty="0" err="1">
                          <a:effectLst/>
                          <a:latin typeface="+mn-lt"/>
                          <a:ea typeface="Times New Roman"/>
                        </a:rPr>
                        <a:t>Жарники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, пер. Труда д. 3 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33647151136 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80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257 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19.11.2024 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Текст 2">
            <a:extLst>
              <a:ext uri="{FF2B5EF4-FFF2-40B4-BE49-F238E27FC236}">
                <a16:creationId xmlns:a16="http://schemas.microsoft.com/office/drawing/2014/main" id="{242B8965-2450-0169-201E-9857DCF82A62}"/>
              </a:ext>
            </a:extLst>
          </p:cNvPr>
          <p:cNvSpPr txBox="1">
            <a:spLocks/>
          </p:cNvSpPr>
          <p:nvPr/>
        </p:nvSpPr>
        <p:spPr>
          <a:xfrm>
            <a:off x="402037" y="475686"/>
            <a:ext cx="11586271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latin typeface="+mn-lt"/>
                <a:ea typeface="Times New Roman"/>
                <a:cs typeface="Times New Roman" panose="02020603050405020304" pitchFamily="18" charset="0"/>
              </a:rPr>
              <a:t>ПРИМЕР ЗАПОЛНЕНИЯ ОТЧЕТА по форме № 1-разрешение</a:t>
            </a:r>
          </a:p>
          <a:p>
            <a:endParaRPr lang="ru-RU" b="1" dirty="0">
              <a:latin typeface="+mn-lt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757" y="144607"/>
            <a:ext cx="85280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500" b="1" spc="-80" dirty="0">
                <a:solidFill>
                  <a:srgbClr val="334286"/>
                </a:solidFill>
                <a:latin typeface="Arial"/>
                <a:cs typeface="Arial"/>
              </a:rPr>
              <a:t>Р</a:t>
            </a:r>
            <a:r>
              <a:rPr sz="1500" b="1" spc="-55" dirty="0">
                <a:solidFill>
                  <a:srgbClr val="334286"/>
                </a:solidFill>
                <a:latin typeface="Arial"/>
                <a:cs typeface="Arial"/>
              </a:rPr>
              <a:t>ОС</a:t>
            </a:r>
            <a:r>
              <a:rPr sz="1500" b="1" spc="-90" dirty="0">
                <a:solidFill>
                  <a:srgbClr val="334286"/>
                </a:solidFill>
                <a:latin typeface="Arial"/>
                <a:cs typeface="Arial"/>
              </a:rPr>
              <a:t>С</a:t>
            </a:r>
            <a:r>
              <a:rPr sz="1500" b="1" spc="-165" dirty="0">
                <a:solidFill>
                  <a:srgbClr val="334286"/>
                </a:solidFill>
                <a:latin typeface="Arial"/>
                <a:cs typeface="Arial"/>
              </a:rPr>
              <a:t>Т</a:t>
            </a:r>
            <a:r>
              <a:rPr sz="1500" b="1" spc="-114" dirty="0">
                <a:solidFill>
                  <a:srgbClr val="334286"/>
                </a:solidFill>
                <a:latin typeface="Arial"/>
                <a:cs typeface="Arial"/>
              </a:rPr>
              <a:t>А</a:t>
            </a:r>
            <a:r>
              <a:rPr sz="1500" b="1" dirty="0">
                <a:solidFill>
                  <a:srgbClr val="334286"/>
                </a:solidFill>
                <a:latin typeface="Arial"/>
                <a:cs typeface="Arial"/>
              </a:rPr>
              <a:t>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240" y="0"/>
            <a:ext cx="11479530" cy="90170"/>
          </a:xfrm>
          <a:custGeom>
            <a:avLst/>
            <a:gdLst/>
            <a:ahLst/>
            <a:cxnLst/>
            <a:rect l="l" t="t" r="r" b="b"/>
            <a:pathLst>
              <a:path w="11479530" h="90170">
                <a:moveTo>
                  <a:pt x="11479415" y="0"/>
                </a:moveTo>
                <a:lnTo>
                  <a:pt x="0" y="0"/>
                </a:lnTo>
                <a:lnTo>
                  <a:pt x="0" y="89979"/>
                </a:lnTo>
                <a:lnTo>
                  <a:pt x="11479415" y="89979"/>
                </a:lnTo>
                <a:lnTo>
                  <a:pt x="11479415" y="0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85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595" y="0"/>
                </a:moveTo>
                <a:lnTo>
                  <a:pt x="0" y="0"/>
                </a:lnTo>
                <a:lnTo>
                  <a:pt x="0" y="738377"/>
                </a:lnTo>
                <a:lnTo>
                  <a:pt x="219595" y="738377"/>
                </a:lnTo>
                <a:lnTo>
                  <a:pt x="219595" y="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777"/>
            <a:ext cx="220345" cy="4577080"/>
          </a:xfrm>
          <a:custGeom>
            <a:avLst/>
            <a:gdLst/>
            <a:ahLst/>
            <a:cxnLst/>
            <a:rect l="l" t="t" r="r" b="b"/>
            <a:pathLst>
              <a:path w="220345" h="4577080">
                <a:moveTo>
                  <a:pt x="219925" y="0"/>
                </a:moveTo>
                <a:lnTo>
                  <a:pt x="0" y="0"/>
                </a:lnTo>
                <a:lnTo>
                  <a:pt x="0" y="4576953"/>
                </a:lnTo>
                <a:lnTo>
                  <a:pt x="219925" y="4576953"/>
                </a:lnTo>
                <a:lnTo>
                  <a:pt x="219925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4867" y="649858"/>
            <a:ext cx="1085919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spc="-15" dirty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ОТЧЕТНОСТЬ В ЭЛЕКТРОННОМ ВИДЕ</a:t>
            </a:r>
            <a:endParaRPr sz="2600" b="1" dirty="0">
              <a:solidFill>
                <a:srgbClr val="33428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1970" y="1568548"/>
            <a:ext cx="5645163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b="1" spc="-5" dirty="0" err="1">
                <a:cs typeface="Times New Roman" panose="02020603050405020304" pitchFamily="18" charset="0"/>
              </a:rPr>
              <a:t>через</a:t>
            </a:r>
            <a:r>
              <a:rPr b="1" spc="25" dirty="0">
                <a:cs typeface="Times New Roman" panose="02020603050405020304" pitchFamily="18" charset="0"/>
              </a:rPr>
              <a:t> </a:t>
            </a:r>
            <a:r>
              <a:rPr b="1" spc="-15" dirty="0">
                <a:cs typeface="Times New Roman" panose="02020603050405020304" pitchFamily="18" charset="0"/>
              </a:rPr>
              <a:t>систему</a:t>
            </a:r>
            <a:r>
              <a:rPr b="1" spc="20" dirty="0">
                <a:cs typeface="Times New Roman" panose="02020603050405020304" pitchFamily="18" charset="0"/>
              </a:rPr>
              <a:t> </a:t>
            </a:r>
            <a:r>
              <a:rPr b="1" spc="-10" dirty="0">
                <a:cs typeface="Times New Roman" panose="02020603050405020304" pitchFamily="18" charset="0"/>
              </a:rPr>
              <a:t>«WEB-сбор»</a:t>
            </a:r>
            <a:r>
              <a:rPr b="1" spc="20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в</a:t>
            </a:r>
            <a:r>
              <a:rPr spc="20" dirty="0">
                <a:cs typeface="Times New Roman" panose="02020603050405020304" pitchFamily="18" charset="0"/>
              </a:rPr>
              <a:t> </a:t>
            </a:r>
            <a:r>
              <a:rPr spc="-30" dirty="0" err="1">
                <a:cs typeface="Times New Roman" panose="02020603050405020304" pitchFamily="18" charset="0"/>
              </a:rPr>
              <a:t>режиме</a:t>
            </a:r>
            <a:r>
              <a:rPr lang="ru-RU" spc="-30" dirty="0"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b="1" spc="-5" dirty="0">
                <a:cs typeface="Times New Roman" panose="02020603050405020304" pitchFamily="18" charset="0"/>
              </a:rPr>
              <a:t>«on-line»</a:t>
            </a:r>
            <a:r>
              <a:rPr lang="ru-RU" b="1" spc="-5" dirty="0">
                <a:cs typeface="Times New Roman" panose="02020603050405020304" pitchFamily="18" charset="0"/>
              </a:rPr>
              <a:t> - </a:t>
            </a:r>
            <a:r>
              <a:rPr spc="-15" dirty="0" err="1">
                <a:cs typeface="Times New Roman" panose="02020603050405020304" pitchFamily="18" charset="0"/>
              </a:rPr>
              <a:t>непосредственно</a:t>
            </a:r>
            <a:r>
              <a:rPr spc="30" dirty="0">
                <a:cs typeface="Times New Roman" panose="02020603050405020304" pitchFamily="18" charset="0"/>
              </a:rPr>
              <a:t> </a:t>
            </a:r>
            <a:r>
              <a:rPr spc="-15" dirty="0">
                <a:cs typeface="Times New Roman" panose="02020603050405020304" pitchFamily="18" charset="0"/>
              </a:rPr>
              <a:t>на</a:t>
            </a:r>
            <a:r>
              <a:rPr spc="45" dirty="0">
                <a:cs typeface="Times New Roman" panose="02020603050405020304" pitchFamily="18" charset="0"/>
              </a:rPr>
              <a:t> </a:t>
            </a:r>
            <a:r>
              <a:rPr spc="-10" dirty="0" err="1">
                <a:cs typeface="Times New Roman" panose="02020603050405020304" pitchFamily="18" charset="0"/>
              </a:rPr>
              <a:t>сайте</a:t>
            </a:r>
            <a:r>
              <a:rPr spc="40" dirty="0">
                <a:cs typeface="Times New Roman" panose="02020603050405020304" pitchFamily="18" charset="0"/>
              </a:rPr>
              <a:t> </a:t>
            </a:r>
            <a:r>
              <a:rPr spc="-35" dirty="0">
                <a:cs typeface="Times New Roman" panose="02020603050405020304" pitchFamily="18" charset="0"/>
              </a:rPr>
              <a:t>К</a:t>
            </a:r>
            <a:r>
              <a:rPr lang="ru-RU" spc="-35" dirty="0" err="1">
                <a:cs typeface="Times New Roman" panose="02020603050405020304" pitchFamily="18" charset="0"/>
              </a:rPr>
              <a:t>ировстата</a:t>
            </a:r>
            <a:r>
              <a:rPr lang="ru-RU" spc="-35" dirty="0">
                <a:cs typeface="Times New Roman" panose="02020603050405020304" pitchFamily="18" charset="0"/>
              </a:rPr>
              <a:t>;</a:t>
            </a:r>
            <a:endParaRPr lang="ru-RU" spc="-3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b="1" spc="-5" dirty="0">
                <a:cs typeface="Times New Roman" panose="02020603050405020304" pitchFamily="18" charset="0"/>
              </a:rPr>
              <a:t>«off-line»</a:t>
            </a:r>
            <a:r>
              <a:rPr lang="ru-RU" b="1" spc="-5" dirty="0">
                <a:cs typeface="Times New Roman" panose="02020603050405020304" pitchFamily="18" charset="0"/>
              </a:rPr>
              <a:t> - </a:t>
            </a:r>
            <a:r>
              <a:rPr spc="-5" dirty="0">
                <a:cs typeface="Times New Roman" panose="02020603050405020304" pitchFamily="18" charset="0"/>
              </a:rPr>
              <a:t>с</a:t>
            </a:r>
            <a:r>
              <a:rPr lang="ru-RU" spc="-5" dirty="0">
                <a:cs typeface="Times New Roman" panose="02020603050405020304" pitchFamily="18" charset="0"/>
              </a:rPr>
              <a:t> </a:t>
            </a:r>
            <a:r>
              <a:rPr spc="-20" dirty="0" err="1">
                <a:cs typeface="Times New Roman" panose="02020603050405020304" pitchFamily="18" charset="0"/>
              </a:rPr>
              <a:t>использованием</a:t>
            </a:r>
            <a:r>
              <a:rPr lang="ru-RU" spc="-20" dirty="0">
                <a:cs typeface="Times New Roman" panose="02020603050405020304" pitchFamily="18" charset="0"/>
              </a:rPr>
              <a:t> </a:t>
            </a:r>
            <a:r>
              <a:rPr spc="-15" dirty="0" err="1">
                <a:cs typeface="Times New Roman" panose="02020603050405020304" pitchFamily="18" charset="0"/>
              </a:rPr>
              <a:t>специализированного</a:t>
            </a:r>
            <a:r>
              <a:rPr spc="-15" dirty="0">
                <a:cs typeface="Times New Roman" panose="02020603050405020304" pitchFamily="18" charset="0"/>
              </a:rPr>
              <a:t> </a:t>
            </a:r>
            <a:r>
              <a:rPr spc="-10" dirty="0">
                <a:cs typeface="Times New Roman" panose="02020603050405020304" pitchFamily="18" charset="0"/>
              </a:rPr>
              <a:t> </a:t>
            </a:r>
            <a:r>
              <a:rPr spc="-25" dirty="0">
                <a:cs typeface="Times New Roman" panose="02020603050405020304" pitchFamily="18" charset="0"/>
              </a:rPr>
              <a:t>программного</a:t>
            </a:r>
            <a:r>
              <a:rPr spc="25" dirty="0">
                <a:cs typeface="Times New Roman" panose="02020603050405020304" pitchFamily="18" charset="0"/>
              </a:rPr>
              <a:t> </a:t>
            </a:r>
            <a:r>
              <a:rPr spc="-15" dirty="0">
                <a:cs typeface="Times New Roman" panose="02020603050405020304" pitchFamily="18" charset="0"/>
              </a:rPr>
              <a:t>обеспечения,</a:t>
            </a:r>
            <a:r>
              <a:rPr spc="50" dirty="0">
                <a:cs typeface="Times New Roman" panose="02020603050405020304" pitchFamily="18" charset="0"/>
              </a:rPr>
              <a:t> </a:t>
            </a:r>
            <a:r>
              <a:rPr spc="-15" dirty="0">
                <a:cs typeface="Times New Roman" panose="02020603050405020304" pitchFamily="18" charset="0"/>
              </a:rPr>
              <a:t>не</a:t>
            </a:r>
            <a:r>
              <a:rPr spc="25" dirty="0">
                <a:cs typeface="Times New Roman" panose="02020603050405020304" pitchFamily="18" charset="0"/>
              </a:rPr>
              <a:t> </a:t>
            </a:r>
            <a:r>
              <a:rPr spc="-20" dirty="0">
                <a:cs typeface="Times New Roman" panose="02020603050405020304" pitchFamily="18" charset="0"/>
              </a:rPr>
              <a:t>требующего</a:t>
            </a:r>
            <a:r>
              <a:rPr spc="35" dirty="0">
                <a:cs typeface="Times New Roman" panose="02020603050405020304" pitchFamily="18" charset="0"/>
              </a:rPr>
              <a:t> </a:t>
            </a:r>
            <a:r>
              <a:rPr spc="-20" dirty="0">
                <a:cs typeface="Times New Roman" panose="02020603050405020304" pitchFamily="18" charset="0"/>
              </a:rPr>
              <a:t>постоянного </a:t>
            </a:r>
            <a:r>
              <a:rPr spc="-409" dirty="0">
                <a:cs typeface="Times New Roman" panose="02020603050405020304" pitchFamily="18" charset="0"/>
              </a:rPr>
              <a:t> </a:t>
            </a:r>
            <a:r>
              <a:rPr spc="-25" dirty="0">
                <a:cs typeface="Times New Roman" panose="02020603050405020304" pitchFamily="18" charset="0"/>
              </a:rPr>
              <a:t>подключения</a:t>
            </a:r>
            <a:r>
              <a:rPr spc="55" dirty="0">
                <a:cs typeface="Times New Roman" panose="02020603050405020304" pitchFamily="18" charset="0"/>
              </a:rPr>
              <a:t> </a:t>
            </a:r>
            <a:r>
              <a:rPr spc="-105" dirty="0">
                <a:cs typeface="Times New Roman" panose="02020603050405020304" pitchFamily="18" charset="0"/>
              </a:rPr>
              <a:t>к</a:t>
            </a:r>
            <a:r>
              <a:rPr spc="30" dirty="0">
                <a:cs typeface="Times New Roman" panose="02020603050405020304" pitchFamily="18" charset="0"/>
              </a:rPr>
              <a:t> </a:t>
            </a:r>
            <a:r>
              <a:rPr spc="-30" dirty="0">
                <a:cs typeface="Times New Roman" panose="02020603050405020304" pitchFamily="18" charset="0"/>
              </a:rPr>
              <a:t>Интернету.</a:t>
            </a:r>
            <a:r>
              <a:rPr spc="80" dirty="0">
                <a:cs typeface="Times New Roman" panose="02020603050405020304" pitchFamily="18" charset="0"/>
              </a:rPr>
              <a:t> </a:t>
            </a:r>
            <a:endParaRPr lang="ru-RU" spc="8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spc="-10" dirty="0" err="1">
                <a:cs typeface="Times New Roman" panose="02020603050405020304" pitchFamily="18" charset="0"/>
              </a:rPr>
              <a:t>Программное</a:t>
            </a:r>
            <a:r>
              <a:rPr spc="55" dirty="0">
                <a:cs typeface="Times New Roman" panose="02020603050405020304" pitchFamily="18" charset="0"/>
              </a:rPr>
              <a:t> </a:t>
            </a:r>
            <a:r>
              <a:rPr spc="-15" dirty="0" err="1">
                <a:cs typeface="Times New Roman" panose="02020603050405020304" pitchFamily="18" charset="0"/>
              </a:rPr>
              <a:t>обеспечение</a:t>
            </a:r>
            <a:r>
              <a:rPr spc="-1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и ссылка на </a:t>
            </a:r>
            <a:r>
              <a:rPr b="1" spc="-5" dirty="0">
                <a:cs typeface="Times New Roman" panose="02020603050405020304" pitchFamily="18" charset="0"/>
              </a:rPr>
              <a:t>«on-line»</a:t>
            </a:r>
            <a:r>
              <a:rPr b="1" spc="30" dirty="0">
                <a:cs typeface="Times New Roman" panose="02020603050405020304" pitchFamily="18" charset="0"/>
              </a:rPr>
              <a:t> </a:t>
            </a:r>
            <a:r>
              <a:rPr spc="-30" dirty="0">
                <a:cs typeface="Times New Roman" panose="02020603050405020304" pitchFamily="18" charset="0"/>
              </a:rPr>
              <a:t>режим</a:t>
            </a:r>
            <a:r>
              <a:rPr spc="45" dirty="0">
                <a:cs typeface="Times New Roman" panose="02020603050405020304" pitchFamily="18" charset="0"/>
              </a:rPr>
              <a:t> </a:t>
            </a:r>
            <a:r>
              <a:rPr spc="-25" dirty="0">
                <a:cs typeface="Times New Roman" panose="02020603050405020304" pitchFamily="18" charset="0"/>
              </a:rPr>
              <a:t>размещены</a:t>
            </a:r>
            <a:r>
              <a:rPr spc="35" dirty="0">
                <a:cs typeface="Times New Roman" panose="02020603050405020304" pitchFamily="18" charset="0"/>
              </a:rPr>
              <a:t> </a:t>
            </a:r>
            <a:r>
              <a:rPr spc="-15" dirty="0">
                <a:cs typeface="Times New Roman" panose="02020603050405020304" pitchFamily="18" charset="0"/>
              </a:rPr>
              <a:t>на</a:t>
            </a:r>
            <a:r>
              <a:rPr spc="40" dirty="0">
                <a:cs typeface="Times New Roman" panose="02020603050405020304" pitchFamily="18" charset="0"/>
              </a:rPr>
              <a:t> </a:t>
            </a:r>
            <a:r>
              <a:rPr spc="-10" dirty="0" err="1">
                <a:cs typeface="Times New Roman" panose="02020603050405020304" pitchFamily="18" charset="0"/>
              </a:rPr>
              <a:t>сайте</a:t>
            </a:r>
            <a:r>
              <a:rPr spc="-10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 </a:t>
            </a:r>
            <a:r>
              <a:rPr spc="-35" dirty="0">
                <a:cs typeface="Times New Roman" panose="02020603050405020304" pitchFamily="18" charset="0"/>
              </a:rPr>
              <a:t>К</a:t>
            </a:r>
            <a:r>
              <a:rPr lang="ru-RU" spc="-35" dirty="0" err="1">
                <a:cs typeface="Times New Roman" panose="02020603050405020304" pitchFamily="18" charset="0"/>
              </a:rPr>
              <a:t>ировстата</a:t>
            </a:r>
            <a:r>
              <a:rPr spc="3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в</a:t>
            </a:r>
            <a:r>
              <a:rPr spc="20" dirty="0">
                <a:cs typeface="Times New Roman" panose="02020603050405020304" pitchFamily="18" charset="0"/>
              </a:rPr>
              <a:t> </a:t>
            </a:r>
            <a:r>
              <a:rPr spc="-25" dirty="0" err="1">
                <a:cs typeface="Times New Roman" panose="02020603050405020304" pitchFamily="18" charset="0"/>
              </a:rPr>
              <a:t>разделе</a:t>
            </a:r>
            <a:r>
              <a:rPr lang="ru-RU" spc="-25" dirty="0">
                <a:cs typeface="Times New Roman" panose="02020603050405020304" pitchFamily="18" charset="0"/>
              </a:rPr>
              <a:t>:</a:t>
            </a:r>
            <a:r>
              <a:rPr spc="10" dirty="0">
                <a:cs typeface="Times New Roman" panose="02020603050405020304" pitchFamily="18" charset="0"/>
              </a:rPr>
              <a:t> </a:t>
            </a:r>
            <a:endParaRPr lang="ru-RU" spc="10" dirty="0">
              <a:cs typeface="Times New Roman" panose="02020603050405020304" pitchFamily="18" charset="0"/>
            </a:endParaRPr>
          </a:p>
          <a:p>
            <a:pPr marR="74295">
              <a:lnSpc>
                <a:spcPct val="100000"/>
              </a:lnSpc>
            </a:pPr>
            <a:endParaRPr lang="ru-RU" sz="1600" spc="10" dirty="0">
              <a:cs typeface="Times New Roman" panose="02020603050405020304" pitchFamily="18" charset="0"/>
            </a:endParaRPr>
          </a:p>
          <a:p>
            <a:pPr marR="74295">
              <a:lnSpc>
                <a:spcPct val="100000"/>
              </a:lnSpc>
            </a:pPr>
            <a:r>
              <a:rPr sz="1600" i="1" spc="-10" dirty="0">
                <a:cs typeface="Times New Roman" panose="02020603050405020304" pitchFamily="18" charset="0"/>
              </a:rPr>
              <a:t>«</a:t>
            </a:r>
            <a:r>
              <a:rPr lang="ru-RU" sz="1600" i="1" spc="-10" dirty="0">
                <a:cs typeface="Times New Roman" panose="02020603050405020304" pitchFamily="18" charset="0"/>
              </a:rPr>
              <a:t>Респондентам» </a:t>
            </a:r>
            <a:r>
              <a:rPr lang="ru-RU" sz="1600" i="1" spc="-5" dirty="0">
                <a:cs typeface="Times New Roman" panose="02020603050405020304" pitchFamily="18" charset="0"/>
              </a:rPr>
              <a:t>– </a:t>
            </a:r>
          </a:p>
          <a:p>
            <a:pPr marR="74295">
              <a:lnSpc>
                <a:spcPct val="100000"/>
              </a:lnSpc>
            </a:pPr>
            <a:r>
              <a:rPr lang="ru-RU" sz="1600" i="1" spc="-10" dirty="0">
                <a:cs typeface="Times New Roman" panose="02020603050405020304" pitchFamily="18" charset="0"/>
              </a:rPr>
              <a:t>«Статистическая </a:t>
            </a:r>
            <a:r>
              <a:rPr lang="ru-RU" sz="1600" i="1" spc="-430" dirty="0"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cs typeface="Times New Roman" panose="02020603050405020304" pitchFamily="18" charset="0"/>
              </a:rPr>
              <a:t>отчетность</a:t>
            </a:r>
            <a:r>
              <a:rPr lang="ru-RU" sz="1600" i="1" spc="10" dirty="0">
                <a:cs typeface="Times New Roman" panose="02020603050405020304" pitchFamily="18" charset="0"/>
              </a:rPr>
              <a:t> </a:t>
            </a:r>
            <a:r>
              <a:rPr lang="ru-RU" sz="1600" i="1" spc="-5" dirty="0">
                <a:cs typeface="Times New Roman" panose="02020603050405020304" pitchFamily="18" charset="0"/>
              </a:rPr>
              <a:t>в</a:t>
            </a:r>
            <a:r>
              <a:rPr lang="ru-RU" sz="1600" i="1" spc="10" dirty="0"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cs typeface="Times New Roman" panose="02020603050405020304" pitchFamily="18" charset="0"/>
              </a:rPr>
              <a:t>электронном виде»</a:t>
            </a:r>
            <a:r>
              <a:rPr lang="ru-RU" sz="1600" i="1" spc="5" dirty="0">
                <a:cs typeface="Times New Roman" panose="02020603050405020304" pitchFamily="18" charset="0"/>
              </a:rPr>
              <a:t> </a:t>
            </a:r>
            <a:r>
              <a:rPr lang="ru-RU" sz="1600" i="1" spc="-5" dirty="0">
                <a:cs typeface="Times New Roman" panose="02020603050405020304" pitchFamily="18" charset="0"/>
              </a:rPr>
              <a:t>– </a:t>
            </a:r>
          </a:p>
          <a:p>
            <a:pPr marL="12700" marR="74295">
              <a:lnSpc>
                <a:spcPct val="100000"/>
              </a:lnSpc>
            </a:pPr>
            <a:r>
              <a:rPr sz="1600" i="1" spc="-10" dirty="0">
                <a:cs typeface="Times New Roman" panose="02020603050405020304" pitchFamily="18" charset="0"/>
              </a:rPr>
              <a:t>«Система</a:t>
            </a:r>
            <a:r>
              <a:rPr sz="1600" i="1" spc="-40" dirty="0">
                <a:cs typeface="Times New Roman" panose="02020603050405020304" pitchFamily="18" charset="0"/>
              </a:rPr>
              <a:t> </a:t>
            </a:r>
            <a:r>
              <a:rPr sz="1600" i="1" spc="-5" dirty="0">
                <a:cs typeface="Times New Roman" panose="02020603050405020304" pitchFamily="18" charset="0"/>
              </a:rPr>
              <a:t>Web-</a:t>
            </a:r>
            <a:r>
              <a:rPr sz="1600" i="1" spc="-5" dirty="0" err="1">
                <a:cs typeface="Times New Roman" panose="02020603050405020304" pitchFamily="18" charset="0"/>
              </a:rPr>
              <a:t>сбора</a:t>
            </a:r>
            <a:r>
              <a:rPr sz="1600" i="1" spc="-5" dirty="0">
                <a:cs typeface="Times New Roman" panose="02020603050405020304" pitchFamily="18" charset="0"/>
              </a:rPr>
              <a:t>»</a:t>
            </a:r>
            <a:endParaRPr lang="ru-RU" sz="1600" i="1" spc="-5" dirty="0">
              <a:cs typeface="Times New Roman" panose="02020603050405020304" pitchFamily="18" charset="0"/>
            </a:endParaRPr>
          </a:p>
          <a:p>
            <a:pPr marL="12700" marR="74295">
              <a:lnSpc>
                <a:spcPct val="100000"/>
              </a:lnSpc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896" y="5438579"/>
            <a:ext cx="10727201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Нарушение</a:t>
            </a:r>
            <a:r>
              <a:rPr sz="2000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сроков</a:t>
            </a:r>
            <a:r>
              <a:rPr sz="2000" spc="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sz="2000" spc="1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порядка</a:t>
            </a:r>
            <a:r>
              <a:rPr sz="2000" spc="-2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предоставления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отчетности</a:t>
            </a:r>
            <a:r>
              <a:rPr sz="2000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FF0000"/>
                </a:solidFill>
                <a:cs typeface="Times New Roman" panose="02020603050405020304" pitchFamily="18" charset="0"/>
              </a:rPr>
              <a:t>влечет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за</a:t>
            </a: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собой административную </a:t>
            </a:r>
            <a:r>
              <a:rPr sz="2000" spc="-484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ответственность</a:t>
            </a:r>
            <a:r>
              <a:rPr sz="2000" spc="4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и 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применение</a:t>
            </a:r>
            <a:r>
              <a:rPr sz="2000" spc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штрафных 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 санкций</a:t>
            </a:r>
            <a:r>
              <a:rPr sz="2000" spc="1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FF0000"/>
                </a:solidFill>
                <a:cs typeface="Times New Roman" panose="02020603050405020304" pitchFamily="18" charset="0"/>
              </a:rPr>
              <a:t>согласно</a:t>
            </a:r>
            <a:r>
              <a:rPr sz="2000" spc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sz="2000" spc="1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-70" dirty="0" err="1">
                <a:solidFill>
                  <a:srgbClr val="FF0000"/>
                </a:solidFill>
                <a:cs typeface="Times New Roman" panose="02020603050405020304" pitchFamily="18" charset="0"/>
              </a:rPr>
              <a:t>ст</a:t>
            </a:r>
            <a:r>
              <a:rPr sz="2000" spc="-7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sz="2000" spc="4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13.19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Кодекса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0000"/>
                </a:solidFill>
                <a:cs typeface="Times New Roman" panose="02020603050405020304" pitchFamily="18" charset="0"/>
              </a:rPr>
              <a:t>Российской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Федерации</a:t>
            </a:r>
            <a:r>
              <a:rPr sz="2000" spc="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об</a:t>
            </a:r>
            <a:r>
              <a:rPr sz="2000" spc="-5" dirty="0">
                <a:solidFill>
                  <a:srgbClr val="FF0000"/>
                </a:solidFill>
                <a:cs typeface="Times New Roman" panose="02020603050405020304" pitchFamily="18" charset="0"/>
              </a:rPr>
              <a:t> административных </a:t>
            </a:r>
            <a:r>
              <a:rPr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правонарушениях!</a:t>
            </a:r>
            <a:endParaRPr sz="2000" dirty="0"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671808" y="1568548"/>
            <a:ext cx="4929459" cy="241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446405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b="1" spc="-5" dirty="0">
                <a:latin typeface="+mn-lt"/>
                <a:cs typeface="Times New Roman" panose="02020603050405020304" pitchFamily="18" charset="0"/>
              </a:rPr>
              <a:t>ч</a:t>
            </a:r>
            <a:r>
              <a:rPr sz="1800" b="1" spc="-5" dirty="0" err="1">
                <a:latin typeface="+mn-lt"/>
                <a:cs typeface="Times New Roman" panose="02020603050405020304" pitchFamily="18" charset="0"/>
              </a:rPr>
              <a:t>ерез</a:t>
            </a:r>
            <a:r>
              <a:rPr sz="18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latin typeface="+mn-lt"/>
                <a:cs typeface="Times New Roman" panose="02020603050405020304" pitchFamily="18" charset="0"/>
              </a:rPr>
              <a:t>специализированных</a:t>
            </a:r>
            <a:r>
              <a:rPr sz="1800" b="1" spc="4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b="1" spc="-15" dirty="0" err="1">
                <a:latin typeface="+mn-lt"/>
                <a:cs typeface="Times New Roman" panose="02020603050405020304" pitchFamily="18" charset="0"/>
              </a:rPr>
              <a:t>операторов</a:t>
            </a:r>
            <a:r>
              <a:rPr sz="18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latin typeface="+mn-lt"/>
                <a:cs typeface="Times New Roman" panose="02020603050405020304" pitchFamily="18" charset="0"/>
              </a:rPr>
              <a:t>связи</a:t>
            </a:r>
            <a:r>
              <a:rPr sz="1800" b="1" spc="-10" dirty="0">
                <a:latin typeface="+mn-lt"/>
                <a:cs typeface="Times New Roman" panose="02020603050405020304" pitchFamily="18" charset="0"/>
              </a:rPr>
              <a:t>,</a:t>
            </a:r>
            <a:r>
              <a:rPr sz="18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latin typeface="+mn-lt"/>
                <a:cs typeface="Times New Roman" panose="02020603050405020304" pitchFamily="18" charset="0"/>
              </a:rPr>
              <a:t>информация</a:t>
            </a:r>
            <a:r>
              <a:rPr sz="1800" spc="6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+mn-lt"/>
                <a:cs typeface="Times New Roman" panose="02020603050405020304" pitchFamily="18" charset="0"/>
              </a:rPr>
              <a:t>о</a:t>
            </a:r>
            <a:r>
              <a:rPr sz="18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25" dirty="0" err="1">
                <a:latin typeface="+mn-lt"/>
                <a:cs typeface="Times New Roman" panose="02020603050405020304" pitchFamily="18" charset="0"/>
              </a:rPr>
              <a:t>которых</a:t>
            </a:r>
            <a:r>
              <a:rPr sz="18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latin typeface="+mn-lt"/>
                <a:cs typeface="Times New Roman" panose="02020603050405020304" pitchFamily="18" charset="0"/>
              </a:rPr>
              <a:t>представлена</a:t>
            </a:r>
            <a:r>
              <a:rPr sz="18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latin typeface="+mn-lt"/>
                <a:cs typeface="Times New Roman" panose="02020603050405020304" pitchFamily="18" charset="0"/>
              </a:rPr>
              <a:t>на</a:t>
            </a:r>
            <a:r>
              <a:rPr sz="1800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409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latin typeface="+mn-lt"/>
                <a:cs typeface="Times New Roman" panose="02020603050405020304" pitchFamily="18" charset="0"/>
              </a:rPr>
              <a:t>официальном</a:t>
            </a:r>
            <a:r>
              <a:rPr lang="ru-RU" sz="1800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+mn-lt"/>
                <a:cs typeface="Times New Roman" panose="02020603050405020304" pitchFamily="18" charset="0"/>
              </a:rPr>
              <a:t>сайте</a:t>
            </a:r>
            <a:r>
              <a:rPr sz="18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35" dirty="0"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1800" spc="-35" dirty="0" err="1">
                <a:latin typeface="+mn-lt"/>
                <a:cs typeface="Times New Roman" panose="02020603050405020304" pitchFamily="18" charset="0"/>
              </a:rPr>
              <a:t>ировстата</a:t>
            </a:r>
            <a:r>
              <a:rPr sz="1800" spc="5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+mn-lt"/>
                <a:cs typeface="Times New Roman" panose="02020603050405020304" pitchFamily="18" charset="0"/>
              </a:rPr>
              <a:t>в</a:t>
            </a:r>
            <a:r>
              <a:rPr sz="18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25" dirty="0" err="1">
                <a:latin typeface="+mn-lt"/>
                <a:cs typeface="Times New Roman" panose="02020603050405020304" pitchFamily="18" charset="0"/>
              </a:rPr>
              <a:t>разделе</a:t>
            </a:r>
            <a:r>
              <a:rPr lang="ru-RU" sz="1800" spc="-25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0" marR="446405" indent="0">
              <a:lnSpc>
                <a:spcPct val="100000"/>
              </a:lnSpc>
              <a:spcBef>
                <a:spcPts val="0"/>
              </a:spcBef>
              <a:buNone/>
            </a:pPr>
            <a:endParaRPr lang="ru-RU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273175" indent="0">
              <a:lnSpc>
                <a:spcPct val="100000"/>
              </a:lnSpc>
              <a:spcBef>
                <a:spcPts val="0"/>
              </a:spcBef>
              <a:buNone/>
            </a:pPr>
            <a:r>
              <a:rPr i="1" spc="-10" dirty="0">
                <a:latin typeface="+mn-lt"/>
                <a:cs typeface="Times New Roman" panose="02020603050405020304" pitchFamily="18" charset="0"/>
              </a:rPr>
              <a:t>«Респондентам» </a:t>
            </a:r>
            <a:r>
              <a:rPr lang="ru-RU" i="1" spc="-5" dirty="0">
                <a:latin typeface="+mn-lt"/>
                <a:cs typeface="Times New Roman" panose="02020603050405020304" pitchFamily="18" charset="0"/>
              </a:rPr>
              <a:t>–</a:t>
            </a:r>
          </a:p>
          <a:p>
            <a:pPr marL="0" marR="12731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spc="-10" dirty="0">
                <a:latin typeface="+mn-lt"/>
                <a:cs typeface="Times New Roman" panose="02020603050405020304" pitchFamily="18" charset="0"/>
              </a:rPr>
              <a:t>«</a:t>
            </a:r>
            <a:r>
              <a:rPr i="1" spc="-10" dirty="0" err="1">
                <a:latin typeface="+mn-lt"/>
                <a:cs typeface="Times New Roman" panose="02020603050405020304" pitchFamily="18" charset="0"/>
              </a:rPr>
              <a:t>Статистическая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43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отчетность</a:t>
            </a:r>
            <a:r>
              <a:rPr i="1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5" dirty="0">
                <a:latin typeface="+mn-lt"/>
                <a:cs typeface="Times New Roman" panose="02020603050405020304" pitchFamily="18" charset="0"/>
              </a:rPr>
              <a:t>в</a:t>
            </a:r>
            <a:r>
              <a:rPr i="1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электронном</a:t>
            </a:r>
            <a:r>
              <a:rPr i="1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виде»</a:t>
            </a:r>
            <a:r>
              <a:rPr i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i="1" spc="-5" dirty="0">
                <a:latin typeface="+mn-lt"/>
                <a:cs typeface="Times New Roman" panose="02020603050405020304" pitchFamily="18" charset="0"/>
              </a:rPr>
              <a:t>– </a:t>
            </a:r>
          </a:p>
          <a:p>
            <a:pPr marL="0" marR="1273175" indent="0">
              <a:lnSpc>
                <a:spcPct val="100000"/>
              </a:lnSpc>
              <a:spcBef>
                <a:spcPts val="0"/>
              </a:spcBef>
              <a:buNone/>
            </a:pPr>
            <a:r>
              <a:rPr i="1" spc="-15" dirty="0">
                <a:latin typeface="+mn-lt"/>
                <a:cs typeface="Times New Roman" panose="02020603050405020304" pitchFamily="18" charset="0"/>
              </a:rPr>
              <a:t>«Предоставление</a:t>
            </a:r>
            <a:r>
              <a:rPr i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5" dirty="0">
                <a:latin typeface="+mn-lt"/>
                <a:cs typeface="Times New Roman" panose="02020603050405020304" pitchFamily="18" charset="0"/>
              </a:rPr>
              <a:t>отчетов</a:t>
            </a:r>
            <a:r>
              <a:rPr i="1" spc="4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через</a:t>
            </a:r>
            <a:r>
              <a:rPr i="1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спецоператоров </a:t>
            </a:r>
            <a:r>
              <a:rPr i="1" spc="-430" dirty="0">
                <a:latin typeface="+mn-lt"/>
                <a:cs typeface="Times New Roman" panose="02020603050405020304" pitchFamily="18" charset="0"/>
              </a:rPr>
              <a:t> </a:t>
            </a:r>
            <a:r>
              <a:rPr i="1" spc="-10" dirty="0" err="1">
                <a:latin typeface="+mn-lt"/>
                <a:cs typeface="Times New Roman" panose="02020603050405020304" pitchFamily="18" charset="0"/>
              </a:rPr>
              <a:t>связи</a:t>
            </a:r>
            <a:r>
              <a:rPr i="1" spc="-10" dirty="0">
                <a:latin typeface="+mn-lt"/>
                <a:cs typeface="Times New Roman" panose="02020603050405020304" pitchFamily="18" charset="0"/>
              </a:rPr>
              <a:t>»</a:t>
            </a:r>
            <a:endParaRPr lang="ru-RU" sz="1800" b="1" u="heavy" spc="-5" dirty="0">
              <a:uFill>
                <a:solidFill>
                  <a:srgbClr val="000000"/>
                </a:solidFill>
              </a:u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0822" y="94043"/>
            <a:ext cx="8220709" cy="267970"/>
            <a:chOff x="180822" y="94043"/>
            <a:chExt cx="8220709" cy="267970"/>
          </a:xfrm>
        </p:grpSpPr>
        <p:sp>
          <p:nvSpPr>
            <p:cNvPr id="17" name="object 17"/>
            <p:cNvSpPr/>
            <p:nvPr/>
          </p:nvSpPr>
          <p:spPr>
            <a:xfrm>
              <a:off x="1560889" y="231688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66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0822" y="94043"/>
              <a:ext cx="1380490" cy="267970"/>
            </a:xfrm>
            <a:custGeom>
              <a:avLst/>
              <a:gdLst/>
              <a:ahLst/>
              <a:cxnLst/>
              <a:rect l="l" t="t" r="r" b="b"/>
              <a:pathLst>
                <a:path w="1380490" h="267970">
                  <a:moveTo>
                    <a:pt x="1380070" y="0"/>
                  </a:moveTo>
                  <a:lnTo>
                    <a:pt x="0" y="0"/>
                  </a:lnTo>
                  <a:lnTo>
                    <a:pt x="0" y="267487"/>
                  </a:lnTo>
                  <a:lnTo>
                    <a:pt x="1380070" y="267487"/>
                  </a:lnTo>
                  <a:lnTo>
                    <a:pt x="1380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635898" y="227792"/>
            <a:ext cx="3207385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7087" y="0"/>
                </a:lnTo>
              </a:path>
            </a:pathLst>
          </a:custGeom>
          <a:ln w="25400">
            <a:solidFill>
              <a:srgbClr val="FFC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72334" y="180187"/>
            <a:ext cx="102235" cy="103505"/>
          </a:xfrm>
          <a:custGeom>
            <a:avLst/>
            <a:gdLst/>
            <a:ahLst/>
            <a:cxnLst/>
            <a:rect l="l" t="t" r="r" b="b"/>
            <a:pathLst>
              <a:path w="102234" h="103504">
                <a:moveTo>
                  <a:pt x="102133" y="0"/>
                </a:moveTo>
                <a:lnTo>
                  <a:pt x="0" y="0"/>
                </a:lnTo>
                <a:lnTo>
                  <a:pt x="0" y="103327"/>
                </a:lnTo>
                <a:lnTo>
                  <a:pt x="102133" y="103327"/>
                </a:lnTo>
                <a:lnTo>
                  <a:pt x="102133" y="0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1697893" y="5699620"/>
            <a:ext cx="494030" cy="499109"/>
            <a:chOff x="11697893" y="5699620"/>
            <a:chExt cx="494030" cy="499109"/>
          </a:xfrm>
        </p:grpSpPr>
        <p:sp>
          <p:nvSpPr>
            <p:cNvPr id="22" name="object 22"/>
            <p:cNvSpPr/>
            <p:nvPr/>
          </p:nvSpPr>
          <p:spPr>
            <a:xfrm>
              <a:off x="11697893" y="5699620"/>
              <a:ext cx="494030" cy="499109"/>
            </a:xfrm>
            <a:custGeom>
              <a:avLst/>
              <a:gdLst/>
              <a:ahLst/>
              <a:cxnLst/>
              <a:rect l="l" t="t" r="r" b="b"/>
              <a:pathLst>
                <a:path w="494029" h="499110">
                  <a:moveTo>
                    <a:pt x="493979" y="0"/>
                  </a:moveTo>
                  <a:lnTo>
                    <a:pt x="0" y="0"/>
                  </a:lnTo>
                  <a:lnTo>
                    <a:pt x="0" y="498665"/>
                  </a:lnTo>
                  <a:lnTo>
                    <a:pt x="493979" y="498665"/>
                  </a:lnTo>
                  <a:lnTo>
                    <a:pt x="493979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7612" y="5818593"/>
              <a:ext cx="153516" cy="288483"/>
            </a:xfrm>
            <a:prstGeom prst="rect">
              <a:avLst/>
            </a:prstGeom>
          </p:spPr>
        </p:pic>
      </p:grpSp>
      <p:sp>
        <p:nvSpPr>
          <p:cNvPr id="25" name="object 2"/>
          <p:cNvSpPr txBox="1"/>
          <p:nvPr/>
        </p:nvSpPr>
        <p:spPr>
          <a:xfrm>
            <a:off x="370757" y="144607"/>
            <a:ext cx="107704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lang="ru-RU" sz="1400" b="1" spc="-80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9700928-0806-40BA-838B-7C1570FC718C}"/>
              </a:ext>
            </a:extLst>
          </p:cNvPr>
          <p:cNvSpPr/>
          <p:nvPr/>
        </p:nvSpPr>
        <p:spPr>
          <a:xfrm>
            <a:off x="614867" y="4367193"/>
            <a:ext cx="939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pc="-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Всю</a:t>
            </a:r>
            <a:r>
              <a:rPr lang="ru-RU" spc="-2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информацию</a:t>
            </a:r>
            <a:r>
              <a:rPr lang="ru-RU" spc="4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lang="ru-RU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о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передаче</a:t>
            </a:r>
            <a:r>
              <a:rPr lang="ru-RU" spc="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отчетности </a:t>
            </a:r>
            <a:r>
              <a:rPr lang="ru-RU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в </a:t>
            </a:r>
            <a:r>
              <a:rPr lang="ru-RU" spc="-484" dirty="0">
                <a:cs typeface="Times New Roman" panose="02020603050405020304" pitchFamily="18" charset="0"/>
              </a:rPr>
              <a:t> 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электронном</a:t>
            </a:r>
            <a:r>
              <a:rPr lang="ru-RU" spc="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lang="ru-RU" spc="-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виде по </a:t>
            </a: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тел. (8332) 64-86-38, </a:t>
            </a:r>
            <a:b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</a:b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                              по техническим вопросам: (8332) 37-67-50, 8-922-925-67-80 или </a:t>
            </a:r>
            <a:b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</a:b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                              по е-</a:t>
            </a:r>
            <a:r>
              <a:rPr lang="ru-RU" spc="-10" dirty="0" err="1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mail</a:t>
            </a: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: </a:t>
            </a:r>
            <a:r>
              <a:rPr lang="ru-RU" spc="-1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43@rosstat.gov.ru</a:t>
            </a:r>
            <a:endParaRPr lang="ru-RU" spc="-10" dirty="0">
              <a:uFill>
                <a:solidFill>
                  <a:srgbClr val="000000"/>
                </a:solidFill>
              </a:uFill>
              <a:cs typeface="Times New Roman" panose="02020603050405020304" pitchFamily="18" charset="0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B4AA04DB-6901-819E-63A3-BC1A799ABC64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4393" y="1611095"/>
            <a:ext cx="7470773" cy="48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Отдел статистики строительства, инвестиций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и жилищно-коммунального хозяйства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Телефоны: (8332) 64 68 92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                    8 922 929 2053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                   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Электронная почта: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hlinkClick r:id="rId2"/>
              </a:rPr>
              <a:t>43.strelkovav@rosstat.gov.ru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hlinkClick r:id="rId3"/>
              </a:rPr>
              <a:t> 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hlinkClick r:id="rId3"/>
              </a:rPr>
              <a:t>3.udalovaoa@rosstat.gov.ru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1" y="2832888"/>
            <a:ext cx="3483981" cy="3387176"/>
          </a:xfrm>
          <a:prstGeom prst="rect">
            <a:avLst/>
          </a:prstGeom>
        </p:spPr>
      </p:pic>
      <p:sp>
        <p:nvSpPr>
          <p:cNvPr id="6" name="Текст 9">
            <a:extLst>
              <a:ext uri="{FF2B5EF4-FFF2-40B4-BE49-F238E27FC236}">
                <a16:creationId xmlns:a16="http://schemas.microsoft.com/office/drawing/2014/main" id="{281D8E26-382B-4F96-A8E1-3A0CD6360E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950" y="536138"/>
            <a:ext cx="9026556" cy="700479"/>
          </a:xfrm>
        </p:spPr>
        <p:txBody>
          <a:bodyPr/>
          <a:lstStyle/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КОНТАКТНАЯ ИНФОРМАЦИЯ</a:t>
            </a:r>
          </a:p>
          <a:p>
            <a:endParaRPr lang="ru-RU" b="1" dirty="0">
              <a:latin typeface="+mn-lt"/>
              <a:cs typeface="Times New Roman" panose="02020603050405020304" pitchFamily="18" charset="0"/>
            </a:endParaRPr>
          </a:p>
          <a:p>
            <a:endParaRPr lang="ru-RU" b="1" dirty="0">
              <a:latin typeface="+mn-lt"/>
              <a:cs typeface="Times New Roman" panose="02020603050405020304" pitchFamily="18" charset="0"/>
            </a:endParaRPr>
          </a:p>
          <a:p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2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587" y="3031457"/>
            <a:ext cx="2818903" cy="2893093"/>
          </a:xfrm>
        </p:spPr>
        <p:txBody>
          <a:bodyPr/>
          <a:lstStyle/>
          <a:p>
            <a:pPr lvl="0" fontAlgn="base">
              <a:lnSpc>
                <a:spcPts val="2000"/>
              </a:lnSpc>
              <a:spcBef>
                <a:spcPts val="0"/>
              </a:spcBef>
              <a:spcAft>
                <a:spcPct val="0"/>
              </a:spcAft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органы местного самоуправления муниципальных образований –</a:t>
            </a:r>
          </a:p>
          <a:p>
            <a:pPr lvl="0" fontAlgn="base">
              <a:lnSpc>
                <a:spcPts val="2000"/>
              </a:lnSpc>
              <a:spcBef>
                <a:spcPts val="0"/>
              </a:spcBef>
              <a:spcAft>
                <a:spcPct val="0"/>
              </a:spcAft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поселений, </a:t>
            </a:r>
          </a:p>
          <a:p>
            <a:pPr lvl="0" fontAlgn="base">
              <a:lnSpc>
                <a:spcPts val="2000"/>
              </a:lnSpc>
              <a:spcBef>
                <a:spcPts val="0"/>
              </a:spcBef>
              <a:spcAft>
                <a:spcPct val="0"/>
              </a:spcAft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городских округов, муниципальных районов,</a:t>
            </a:r>
          </a:p>
          <a:p>
            <a:pPr lvl="0" fontAlgn="base">
              <a:lnSpc>
                <a:spcPts val="2000"/>
              </a:lnSpc>
              <a:spcBef>
                <a:spcPts val="0"/>
              </a:spcBef>
              <a:spcAft>
                <a:spcPct val="0"/>
              </a:spcAft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муниципальных округов</a:t>
            </a:r>
          </a:p>
          <a:p>
            <a:pPr lvl="0" fontAlgn="base">
              <a:lnSpc>
                <a:spcPts val="1700"/>
              </a:lnSpc>
              <a:spcBef>
                <a:spcPts val="300"/>
              </a:spcBef>
              <a:spcAft>
                <a:spcPct val="0"/>
              </a:spcAft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рабочий день после 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периода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055980" y="3031457"/>
            <a:ext cx="3066688" cy="2893093"/>
          </a:xfrm>
        </p:spPr>
        <p:txBody>
          <a:bodyPr/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формы  № 1-разрешение, утвержденный приказом Росстата от 31.07.2023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359 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Кировстата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648201" y="2231357"/>
            <a:ext cx="3287486" cy="54994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8033568" y="2231357"/>
            <a:ext cx="3303126" cy="54994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266219" y="1687112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53180" y="553114"/>
            <a:ext cx="8273046" cy="936897"/>
          </a:xfrm>
        </p:spPr>
        <p:txBody>
          <a:bodyPr/>
          <a:lstStyle/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ОБЩАЯ ИНФОРМАЦИЯ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07" y="1218558"/>
            <a:ext cx="720458" cy="718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55" y="1246835"/>
            <a:ext cx="720458" cy="718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30" y="1246835"/>
            <a:ext cx="718104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E7E3FD-817A-CE06-0CB4-08CA9DD65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873E4-C183-9D05-8E71-AA5725FD8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86271" cy="936897"/>
          </a:xfrm>
        </p:spPr>
        <p:txBody>
          <a:bodyPr/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 ОБЩИЕ ПОЛОЖЕНИЯ</a:t>
            </a:r>
          </a:p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DA6AA-CB1E-ECAF-3F62-C2123005F63A}"/>
              </a:ext>
            </a:extLst>
          </p:cNvPr>
          <p:cNvSpPr txBox="1"/>
          <p:nvPr/>
        </p:nvSpPr>
        <p:spPr>
          <a:xfrm>
            <a:off x="292220" y="1473034"/>
            <a:ext cx="11607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Форма предоставляется по муниципальным образованиям ежемесячно за отчетный месяц, в котором </a:t>
            </a:r>
            <a:r>
              <a:rPr lang="ru-RU" dirty="0">
                <a:cs typeface="Arial" panose="020B0604020202020204" pitchFamily="34" charset="0"/>
              </a:rPr>
              <a:t>были</a:t>
            </a:r>
            <a:r>
              <a:rPr lang="ru-RU" dirty="0">
                <a:cs typeface="Times New Roman" panose="02020603050405020304" pitchFamily="18" charset="0"/>
              </a:rPr>
              <a:t> выданы соответствующие разрешения, уведомления.</a:t>
            </a:r>
            <a:endParaRPr lang="ru-RU" b="1" u="sng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u="sng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ea typeface="Times New Roman" panose="02020603050405020304" pitchFamily="18" charset="0"/>
              </a:rPr>
              <a:t>В случае отсутствия наблюдаемого явления обязательно направление респондентом «пустого» отчета по форме</a:t>
            </a:r>
            <a:r>
              <a:rPr lang="ru-RU" dirty="0">
                <a:ea typeface="Times New Roman" panose="02020603050405020304" pitchFamily="18" charset="0"/>
              </a:rPr>
              <a:t>. </a:t>
            </a:r>
            <a:r>
              <a:rPr lang="ru-RU" dirty="0">
                <a:cs typeface="Times New Roman" panose="02020603050405020304" pitchFamily="18" charset="0"/>
              </a:rPr>
              <a:t>Во всех представляемых отчетах такого вида должен заполняться исключительно титульный раздел формы, а </a:t>
            </a:r>
            <a:r>
              <a:rPr lang="ru-RU" u="sng" dirty="0">
                <a:cs typeface="Times New Roman" panose="02020603050405020304" pitchFamily="18" charset="0"/>
              </a:rPr>
              <a:t>в остальных разделах не должно указываться никаких значений данных, в том числе нулевых и прочерков.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u="sng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ea typeface="Times New Roman"/>
              </a:rPr>
              <a:t>В разделах 3 и 4 отражаются сведения только по объектам индивидуального жилищного      строительства (в том числе планируемым или построенным на земельных участках,    предназначенных для ведения гражданами  садоводства).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u="sng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Times New Roman"/>
              </a:rPr>
              <a:t>Сведения по садовым домам не отражаются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FA1558-476C-08C5-05A3-B4FEA6ABD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0E68C-2FB3-626F-D626-D8E888F39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12397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>
                <a:latin typeface="+mn-lt"/>
                <a:cs typeface="Times New Roman" panose="02020603050405020304" pitchFamily="18" charset="0"/>
              </a:rPr>
              <a:t> ОСНОВАНИЕ ДЛЯ ЗАПОЛНЕНИЯ ФОРМЫ № 1-РАЗРЕШЕНИЕ</a:t>
            </a:r>
          </a:p>
          <a:p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7E6C14-6DCE-44D2-2CD8-BD1B4DCA3E49}"/>
              </a:ext>
            </a:extLst>
          </p:cNvPr>
          <p:cNvSpPr/>
          <p:nvPr/>
        </p:nvSpPr>
        <p:spPr>
          <a:xfrm>
            <a:off x="475100" y="1665256"/>
            <a:ext cx="109244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Наличие Разрешения на строительство, Разрешения на ввод объекта в эксплуатацию </a:t>
            </a:r>
            <a:r>
              <a:rPr lang="ru-RU" i="1" dirty="0">
                <a:cs typeface="Times New Roman" panose="02020603050405020304" pitchFamily="18" charset="0"/>
              </a:rPr>
              <a:t>(формы утверждены приказом Министерства строительства и жилищно-коммунального хозяйства Российской Федерации от 03 июня 2022 г. № </a:t>
            </a:r>
            <a:r>
              <a:rPr lang="ru-RU" i="1" dirty="0">
                <a:ea typeface="Times New Roman" panose="02020603050405020304" pitchFamily="18" charset="0"/>
              </a:rPr>
              <a:t>446/</a:t>
            </a:r>
            <a:r>
              <a:rPr lang="ru-RU" i="1" dirty="0" err="1">
                <a:ea typeface="Times New Roman" panose="02020603050405020304" pitchFamily="18" charset="0"/>
              </a:rPr>
              <a:t>пр</a:t>
            </a:r>
            <a:r>
              <a:rPr lang="ru-RU" i="1" dirty="0"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Наличие утвержденной проектной документации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Наличие Уведомления о планируемых строительстве или реконструкции объекта индивидуального жилищного строительства или садового дома, Уведомления об окончании строительства или реконструкции объекта индивидуального жилищного строительства или садового дома 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(формы утверждены приказом Министерства строительства и жилищно-коммунального хозяйства РФ от 19 сентября 2018 г. № 591/</a:t>
            </a:r>
            <a:r>
              <a:rPr lang="ru-RU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5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CBDD38-F389-4D9A-8A82-583F8B4DC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3DE68-5FD0-420E-AE91-FE7CE0FF1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02" y="1228242"/>
            <a:ext cx="9849395" cy="4979410"/>
          </a:xfrm>
          <a:prstGeom prst="rect">
            <a:avLst/>
          </a:prstGeom>
        </p:spPr>
      </p:pic>
      <p:sp>
        <p:nvSpPr>
          <p:cNvPr id="5" name="Дуга 4">
            <a:extLst>
              <a:ext uri="{FF2B5EF4-FFF2-40B4-BE49-F238E27FC236}">
                <a16:creationId xmlns:a16="http://schemas.microsoft.com/office/drawing/2014/main" id="{152E7A25-B32C-48B5-96B0-6B6CA1D54BD5}"/>
              </a:ext>
            </a:extLst>
          </p:cNvPr>
          <p:cNvSpPr/>
          <p:nvPr/>
        </p:nvSpPr>
        <p:spPr>
          <a:xfrm>
            <a:off x="8691870" y="3491705"/>
            <a:ext cx="1517715" cy="452485"/>
          </a:xfrm>
          <a:prstGeom prst="arc">
            <a:avLst>
              <a:gd name="adj1" fmla="val 16520186"/>
              <a:gd name="adj2" fmla="val 15555065"/>
            </a:avLst>
          </a:prstGeom>
          <a:ln w="28575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CD6F0835-884C-4D25-A190-BC82D740C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453469"/>
            <a:ext cx="11655940" cy="700479"/>
          </a:xfrm>
        </p:spPr>
        <p:txBody>
          <a:bodyPr/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+mn-lt"/>
                <a:cs typeface="Times New Roman" panose="02020603050405020304" pitchFamily="18" charset="0"/>
              </a:rPr>
              <a:t>БЛАНК ФОРМЫ № 1-РАЗРЕШЕНИЕ 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с отчета за январь 2024 года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901292"/>
            <a:ext cx="10932507" cy="5042308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2400" b="1" dirty="0">
                <a:latin typeface="+mn-lt"/>
                <a:ea typeface="Times New Roman"/>
                <a:cs typeface="Times New Roman" panose="02020603050405020304" pitchFamily="18" charset="0"/>
              </a:rPr>
              <a:t> Раздел 1. Перечень выданных разрешений на строительство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78548"/>
              </p:ext>
            </p:extLst>
          </p:nvPr>
        </p:nvGraphicFramePr>
        <p:xfrm>
          <a:off x="1016388" y="1521021"/>
          <a:ext cx="10208339" cy="4099421"/>
        </p:xfrm>
        <a:graphic>
          <a:graphicData uri="http://schemas.openxmlformats.org/drawingml/2006/table">
            <a:tbl>
              <a:tblPr firstRow="1" firstCol="1" bandRow="1"/>
              <a:tblGrid>
                <a:gridCol w="23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60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застройщика, адрес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ИНН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застройщика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(юридического лица, ИП)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выданных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разрешений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объекта (этапа) капитального строительства, адрес (местонахождение)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объ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ОКТМО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местонахождения объекта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характера строительства (строительство, реконструкция)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Реквизиты разрешения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строительство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номер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ООО «Монолит», г. Киров,   ул.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Дорохова, д.50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4345341111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 1 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Многоквартирный жилой дом,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</a:rPr>
                        <a:t> г. Киров, ул. Кооперативная, д.117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33701000001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+mn-lt"/>
                          <a:ea typeface="Times New Roman"/>
                        </a:rPr>
                        <a:t>RU4330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ea typeface="Times New Roman"/>
                        </a:rPr>
                        <a:t>000-8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11.10.2024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</a:rPr>
                        <a:t> «Рога и копыта», адрес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4345231112 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Телятник на 200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</a:rPr>
                        <a:t> голов, </a:t>
                      </a:r>
                      <a:r>
                        <a:rPr lang="ru-RU" sz="1000" b="1" i="1" u="none" strike="noStrike" baseline="0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3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ИП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434515111112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 3 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Магазин, </a:t>
                      </a:r>
                      <a:r>
                        <a:rPr lang="ru-RU" sz="1000" b="1" i="1" u="none" strike="noStrike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 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Цех по производству пиломатериалов,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5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 err="1">
                          <a:effectLst/>
                          <a:latin typeface="+mn-lt"/>
                          <a:ea typeface="Times New Roman"/>
                        </a:rPr>
                        <a:t>Общетоварный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 склад, </a:t>
                      </a:r>
                      <a:r>
                        <a:rPr lang="ru-RU" sz="1000" b="1" i="1" u="none" strike="noStrike" dirty="0">
                          <a:effectLst/>
                          <a:latin typeface="+mn-lt"/>
                          <a:ea typeface="Times New Roman"/>
                        </a:rPr>
                        <a:t>адрес </a:t>
                      </a:r>
                      <a:endParaRPr lang="ru-RU" sz="12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  3 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498" y="5971139"/>
            <a:ext cx="295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Для юридических лиц – 10 знаков,         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2350373" y="4075611"/>
            <a:ext cx="1412914" cy="1881097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351839" y="4781006"/>
            <a:ext cx="929367" cy="1154553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8490858" y="3797559"/>
            <a:ext cx="1129004" cy="354563"/>
          </a:xfrm>
          <a:prstGeom prst="arc">
            <a:avLst>
              <a:gd name="adj1" fmla="val 10295796"/>
              <a:gd name="adj2" fmla="val 104623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75CD1D-A57F-4B41-93FC-9E3F5DBE6E66}"/>
              </a:ext>
            </a:extLst>
          </p:cNvPr>
          <p:cNvSpPr/>
          <p:nvPr/>
        </p:nvSpPr>
        <p:spPr>
          <a:xfrm rot="10800000" flipV="1">
            <a:off x="5286102" y="5937412"/>
            <a:ext cx="1662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Для ИП – 12 знаков 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557E8FD-0DBE-491D-B040-547A4B770060}"/>
              </a:ext>
            </a:extLst>
          </p:cNvPr>
          <p:cNvCxnSpPr>
            <a:cxnSpLocks/>
          </p:cNvCxnSpPr>
          <p:nvPr/>
        </p:nvCxnSpPr>
        <p:spPr>
          <a:xfrm>
            <a:off x="7506789" y="4075611"/>
            <a:ext cx="921926" cy="1703704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60F56F8-D9D5-4428-8E70-CF39EDD85593}"/>
              </a:ext>
            </a:extLst>
          </p:cNvPr>
          <p:cNvSpPr/>
          <p:nvPr/>
        </p:nvSpPr>
        <p:spPr>
          <a:xfrm rot="10800000" flipV="1">
            <a:off x="8352685" y="5731404"/>
            <a:ext cx="3258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Из справочника код ОКТМО по местонахождению объекта в конкретном населенном пункте ( город, село, деревня, </a:t>
            </a:r>
            <a:r>
              <a:rPr lang="ru-RU" sz="1200" b="1" dirty="0" err="1">
                <a:solidFill>
                  <a:prstClr val="black"/>
                </a:solidFill>
              </a:rPr>
              <a:t>пгт</a:t>
            </a:r>
            <a:r>
              <a:rPr lang="ru-RU" sz="1200" b="1" dirty="0">
                <a:solidFill>
                  <a:prstClr val="black"/>
                </a:solidFill>
              </a:rPr>
              <a:t>. и т.д.)</a:t>
            </a:r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6DCFB49-B319-38B5-B9C9-64BFA5E19A6D}"/>
              </a:ext>
            </a:extLst>
          </p:cNvPr>
          <p:cNvSpPr txBox="1">
            <a:spLocks/>
          </p:cNvSpPr>
          <p:nvPr/>
        </p:nvSpPr>
        <p:spPr>
          <a:xfrm>
            <a:off x="292220" y="432843"/>
            <a:ext cx="11586271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latin typeface="+mn-lt"/>
                <a:ea typeface="Times New Roman"/>
                <a:cs typeface="Times New Roman" panose="02020603050405020304" pitchFamily="18" charset="0"/>
              </a:rPr>
              <a:t> ПРИМЕР ЗАПОЛНЕНИЯ ОТЧЕТА по форме № 1-разрешение</a:t>
            </a:r>
          </a:p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50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420" y="794558"/>
            <a:ext cx="1164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4286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334286"/>
                </a:solidFill>
                <a:ea typeface="Times New Roman"/>
                <a:cs typeface="Times New Roman" panose="02020603050405020304" pitchFamily="18" charset="0"/>
              </a:rPr>
              <a:t>Раздел 2. Перечень выданных разрешений на ввод объектов в эксплуатацию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52431"/>
              </p:ext>
            </p:extLst>
          </p:nvPr>
        </p:nvGraphicFramePr>
        <p:xfrm>
          <a:off x="438232" y="1319292"/>
          <a:ext cx="11249737" cy="4856403"/>
        </p:xfrm>
        <a:graphic>
          <a:graphicData uri="http://schemas.openxmlformats.org/drawingml/2006/table">
            <a:tbl>
              <a:tblPr firstRow="1" firstCol="1" bandRow="1"/>
              <a:tblGrid>
                <a:gridCol w="183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0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7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застройщика, адрес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ИНН застройщика (юридического лица, ИП)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 выданных разрешений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объекта (этапа) капитального строительства, адрес (местонахождение) объекта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ОКТМО местонахождения объекта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мощности, объекта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Единица измерения мощности, объекта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Код характера строительства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строительство,  </a:t>
                      </a:r>
                      <a:r>
                        <a:rPr lang="ru-RU" sz="1200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DA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реконструкция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Тип объекта (код)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ООО «Эдельвейс», г.  Киров, ул. Академическая, д.50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4345341111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 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Многоквартирный жилой дом, г. Киров, ул. Стахановская, д.151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33701000001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Многоквартирный жилой дом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81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 0 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57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</a:rPr>
                        <a:t> «Восход», адрес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4345231112 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Телятник на 300 голов, </a:t>
                      </a:r>
                      <a:r>
                        <a:rPr kumimoji="0" lang="ru-RU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адрес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33617428106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Помещение для КРС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699 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0 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58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ИП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434515111112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j-lt"/>
                          <a:ea typeface="Times New Roman"/>
                        </a:rPr>
                        <a:t> 3 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Магазин,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33624101001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Магазин 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58 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56 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Цех по производству пиломатериалов, </a:t>
                      </a:r>
                      <a:r>
                        <a:rPr lang="ru-RU" sz="1000" b="1" i="1" u="none" strike="noStrike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r>
                        <a:rPr lang="ru-RU" sz="1000" b="0" i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b="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33614101001 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Пиломатериалы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114 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3</a:t>
                      </a: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58 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 5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err="1">
                          <a:effectLst/>
                          <a:latin typeface="+mn-lt"/>
                          <a:ea typeface="Times New Roman"/>
                        </a:rPr>
                        <a:t>Общетоварный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 склад, адрес</a:t>
                      </a: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33614101001 </a:t>
                      </a: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Склад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82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56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Двухквартирный жилой дом (реконструкция-пристрой к квартире №1),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200" b="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33623412101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Многоквартирный  жилой дом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81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57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Сталкер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», 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4345252114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Детский сад,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33701000001</a:t>
                      </a: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Детские дошкольные учреждения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698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Автомойка (моечных постов),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33623412101</a:t>
                      </a: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Моечные посты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642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ООО «</a:t>
                      </a:r>
                      <a:r>
                        <a:rPr lang="ru-RU" sz="1000" b="1" dirty="0" err="1">
                          <a:effectLst/>
                          <a:latin typeface="+mn-lt"/>
                          <a:ea typeface="Times New Roman"/>
                        </a:rPr>
                        <a:t>Энерго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+mn-lt"/>
                          <a:ea typeface="Times New Roman"/>
                        </a:rPr>
                        <a:t>4345252114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Газопровод,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33621151051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Газовые сети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59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Сушильная камера с подсобными помещениями, </a:t>
                      </a:r>
                      <a:r>
                        <a:rPr lang="ru-RU" sz="1000" b="1" i="1" dirty="0">
                          <a:effectLst/>
                          <a:latin typeface="+mn-lt"/>
                          <a:ea typeface="Times New Roman"/>
                        </a:rPr>
                        <a:t>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33622101001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Сушильная камера 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58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Дуга 3"/>
          <p:cNvSpPr/>
          <p:nvPr/>
        </p:nvSpPr>
        <p:spPr>
          <a:xfrm>
            <a:off x="8865325" y="2599846"/>
            <a:ext cx="787941" cy="3628417"/>
          </a:xfrm>
          <a:prstGeom prst="arc">
            <a:avLst>
              <a:gd name="adj1" fmla="val 602969"/>
              <a:gd name="adj2" fmla="val 285828"/>
            </a:avLst>
          </a:prstGeom>
          <a:ln w="28575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42217" y="6172676"/>
            <a:ext cx="3979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Из справочника мощностей, утвержденного Росстатом, см. следующий слайд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E60911F7-7DB3-85B0-4E46-716DE2186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Текст 2">
            <a:extLst>
              <a:ext uri="{FF2B5EF4-FFF2-40B4-BE49-F238E27FC236}">
                <a16:creationId xmlns:a16="http://schemas.microsoft.com/office/drawing/2014/main" id="{22EB4619-9864-2D79-6473-2935FCA727CA}"/>
              </a:ext>
            </a:extLst>
          </p:cNvPr>
          <p:cNvSpPr txBox="1">
            <a:spLocks/>
          </p:cNvSpPr>
          <p:nvPr/>
        </p:nvSpPr>
        <p:spPr>
          <a:xfrm>
            <a:off x="302864" y="350860"/>
            <a:ext cx="11586271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latin typeface="+mn-lt"/>
                <a:ea typeface="Times New Roman"/>
                <a:cs typeface="Times New Roman" panose="02020603050405020304" pitchFamily="18" charset="0"/>
              </a:rPr>
              <a:t>ПРИМЕР ЗАПОЛНЕНИЯ ОТЧЕТА по форме № 1-разрешение</a:t>
            </a:r>
          </a:p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  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26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23088"/>
              </p:ext>
            </p:extLst>
          </p:nvPr>
        </p:nvGraphicFramePr>
        <p:xfrm>
          <a:off x="966651" y="631371"/>
          <a:ext cx="4939199" cy="6063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253"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мощности, объекта (гр. 5)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Мощность (величина)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(гр. 9)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(гр. 6)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1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Многоквартирный или индивидуальный жилой дом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81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общая площадь,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 кв. м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«0»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69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Торговые предприятия, магазины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58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торговая площадь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(тыс. кв. м)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 (с двумя десятичными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знаками)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</a:rPr>
                        <a:t>Общетоварный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 склад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82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общая площадь (тыс. кв. м)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Башня сотовой связи, антенно-мачтовые сооружения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796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+mn-lt"/>
                        </a:rPr>
                        <a:t>шт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Предприятия общественного питания (столовые, кафе и т.д.)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906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посадочных мест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9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Котельные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238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+mn-lt"/>
                        </a:rPr>
                        <a:t>Гигакал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/час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Гараж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642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000" b="1" dirty="0" err="1">
                          <a:effectLst/>
                          <a:latin typeface="+mn-lt"/>
                        </a:rPr>
                        <a:t>машиномест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02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Деревообрабатывающий цех, лесопильный цех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114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тыс. куб. м в год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46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Газопроводы, ЛЭП, тепловые сети, водопроводы, автодороги, и др. линейные сооружения.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8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км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6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Мосты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18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+mn-lt"/>
                        </a:rPr>
                        <a:t>пог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 м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8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Помещения для КРС, свиней, овец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699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тыс. мест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Цех убоя скота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536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тонн в смену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0,00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19433"/>
              </p:ext>
            </p:extLst>
          </p:nvPr>
        </p:nvGraphicFramePr>
        <p:xfrm>
          <a:off x="6365966" y="631371"/>
          <a:ext cx="5152118" cy="592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999"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мощности, объекта (гр. 5)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Мощность (величина)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(гр. 9)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(гр. 6)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6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Автозаправочные станции, газозаправочные станции сжиженного нефтяного газа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642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единиц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Амбулаторно-поликлинические организации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545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посещений в смену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8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Общеобразовательные учреждения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902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учен. мест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Детские дошкольные учреждения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мест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05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Гостиницы, отели, мотели, туристские базы, детские оздоровительные лагеря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мест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676" marR="3967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Пекарни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тонн в сутки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3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Автомойки (моечных постов)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698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мест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целых числах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63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Зерносушилки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тонн в час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51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Зерносклады, сенохранилища, хранилища для овощей и т.д.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177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тыс. тонн единовременного хранения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123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Станции техобслуживания грузовых, легковых автомобилей, комплексы дорожного сервиса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642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целых числах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5954" y="182079"/>
            <a:ext cx="1006493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rgbClr val="334286"/>
                </a:solidFill>
                <a:cs typeface="Times New Roman" panose="02020603050405020304" pitchFamily="18" charset="0"/>
              </a:rPr>
              <a:t>Справочник отдельных, наиболее часто используемых, мощностей</a:t>
            </a:r>
          </a:p>
        </p:txBody>
      </p:sp>
    </p:spTree>
    <p:extLst>
      <p:ext uri="{BB962C8B-B14F-4D97-AF65-F5344CB8AC3E}">
        <p14:creationId xmlns:p14="http://schemas.microsoft.com/office/powerpoint/2010/main" val="357529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1409" y="994597"/>
            <a:ext cx="11782698" cy="604740"/>
          </a:xfrm>
        </p:spPr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Раздел 2. Перечень выданных разрешений на ввод объектов в эксплуатацию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32590"/>
              </p:ext>
            </p:extLst>
          </p:nvPr>
        </p:nvGraphicFramePr>
        <p:xfrm>
          <a:off x="1049469" y="1329604"/>
          <a:ext cx="10093061" cy="4752360"/>
        </p:xfrm>
        <a:graphic>
          <a:graphicData uri="http://schemas.openxmlformats.org/drawingml/2006/table">
            <a:tbl>
              <a:tblPr firstRow="1" firstCol="1" bandRow="1"/>
              <a:tblGrid>
                <a:gridCol w="198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6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3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7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090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застройщика, адрес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Введено в эксплуатацию за отчетный месяц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Реквизиты разрешения на ввод объектов в эксплуатацию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Мощность (величина)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зданий,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Общая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плошадь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зданий, м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квартир,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Площадь жилых помещений, м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общ пл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надземных этажей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Материал стен (код)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учетом балконов, лоджий, веранд, террас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без учета балконов, лоджий, веранд, террас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Номер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ООО «Эдельвейс», г.  Киров, ул. Академическая, д.50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5724 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73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4322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4219 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RU43306000-07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23.11.202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1000" b="1" u="none" strike="noStrike" baseline="0" dirty="0">
                          <a:effectLst/>
                          <a:latin typeface="+mn-lt"/>
                          <a:ea typeface="Times New Roman"/>
                        </a:rPr>
                        <a:t> «Восход», адрес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0,25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1 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1760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17.11.202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ИП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0,18 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280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05.11.202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2,3 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633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12.11.202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r>
                        <a:rPr lang="ru-RU" sz="10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0,36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1 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750 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11.11.202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1 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120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2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15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15 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1 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4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07.11.202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Сталкер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», адрес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 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3161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24.11.202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 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85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17.11.202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ООО «</a:t>
                      </a:r>
                      <a:r>
                        <a:rPr lang="ru-RU" sz="1000" b="1" dirty="0" err="1">
                          <a:effectLst/>
                          <a:latin typeface="+mn-lt"/>
                          <a:ea typeface="Times New Roman"/>
                        </a:rPr>
                        <a:t>Энерго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</a:rPr>
                        <a:t>1,82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09.11.202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физическое лицо</a:t>
                      </a: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07.11.202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400" marR="68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9159" y="6268362"/>
            <a:ext cx="664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При реконструкции многоквартирного (2-х квартирного) дома указывается площадь только </a:t>
            </a:r>
            <a:r>
              <a:rPr lang="ru-RU" sz="1200" b="1" u="sng" dirty="0">
                <a:solidFill>
                  <a:prstClr val="black"/>
                </a:solidFill>
              </a:rPr>
              <a:t>пристроенной</a:t>
            </a:r>
            <a:r>
              <a:rPr lang="ru-RU" sz="1200" b="1" dirty="0">
                <a:solidFill>
                  <a:prstClr val="black"/>
                </a:solidFill>
              </a:rPr>
              <a:t> (надстроенной</a:t>
            </a:r>
            <a:r>
              <a:rPr lang="en-US" sz="1200" b="1" dirty="0">
                <a:solidFill>
                  <a:prstClr val="black"/>
                </a:solidFill>
              </a:rPr>
              <a:t>)</a:t>
            </a:r>
            <a:r>
              <a:rPr lang="ru-RU" sz="1200" b="1" dirty="0">
                <a:solidFill>
                  <a:prstClr val="black"/>
                </a:solidFill>
              </a:rPr>
              <a:t> части здания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5853755" y="4946071"/>
            <a:ext cx="465177" cy="1359805"/>
          </a:xfrm>
          <a:prstGeom prst="straightConnector1">
            <a:avLst/>
          </a:prstGeom>
          <a:ln w="28575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7140905" y="4946072"/>
            <a:ext cx="710119" cy="1361473"/>
          </a:xfrm>
          <a:prstGeom prst="straightConnector1">
            <a:avLst/>
          </a:prstGeom>
          <a:ln w="28575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>
            <a:off x="3014132" y="3029344"/>
            <a:ext cx="710120" cy="330741"/>
          </a:xfrm>
          <a:prstGeom prst="arc">
            <a:avLst>
              <a:gd name="adj1" fmla="val 258648"/>
              <a:gd name="adj2" fmla="val 21469160"/>
            </a:avLst>
          </a:prstGeom>
          <a:ln w="28575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3000161" y="4624738"/>
            <a:ext cx="710120" cy="321013"/>
          </a:xfrm>
          <a:prstGeom prst="arc">
            <a:avLst>
              <a:gd name="adj1" fmla="val 16200000"/>
              <a:gd name="adj2" fmla="val 15757427"/>
            </a:avLst>
          </a:prstGeom>
          <a:ln w="28575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1309808" y="3313751"/>
            <a:ext cx="1908161" cy="3071560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 flipH="1">
            <a:off x="1554609" y="4945755"/>
            <a:ext cx="1650514" cy="1413640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3660" y="6315009"/>
            <a:ext cx="17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Для жилых зданий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0075" y="6300111"/>
            <a:ext cx="255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Мощность не увеличилась или неизвестна</a:t>
            </a:r>
          </a:p>
        </p:txBody>
      </p:sp>
      <p:sp>
        <p:nvSpPr>
          <p:cNvPr id="17" name="Дуга 16"/>
          <p:cNvSpPr/>
          <p:nvPr/>
        </p:nvSpPr>
        <p:spPr>
          <a:xfrm>
            <a:off x="2980722" y="5799471"/>
            <a:ext cx="710119" cy="350873"/>
          </a:xfrm>
          <a:prstGeom prst="arc">
            <a:avLst>
              <a:gd name="adj1" fmla="val 16200000"/>
              <a:gd name="adj2" fmla="val 16010653"/>
            </a:avLst>
          </a:prstGeom>
          <a:ln w="28575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429060" y="6194930"/>
            <a:ext cx="126178" cy="190381"/>
          </a:xfrm>
          <a:prstGeom prst="straightConnector1">
            <a:avLst/>
          </a:prstGeom>
          <a:ln w="28575">
            <a:solidFill>
              <a:srgbClr val="DA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3F8DB2A2-2F5D-C771-8230-C40AA3785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9340FFA9-77F7-D9F3-6479-82D04326A05D}"/>
              </a:ext>
            </a:extLst>
          </p:cNvPr>
          <p:cNvSpPr txBox="1">
            <a:spLocks/>
          </p:cNvSpPr>
          <p:nvPr/>
        </p:nvSpPr>
        <p:spPr>
          <a:xfrm>
            <a:off x="271409" y="447695"/>
            <a:ext cx="11586271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latin typeface="+mn-lt"/>
                <a:ea typeface="Times New Roman"/>
                <a:cs typeface="Times New Roman" panose="02020603050405020304" pitchFamily="18" charset="0"/>
              </a:rPr>
              <a:t> ПРИМЕР ЗАПОЛНЕНИЯ ОТЧЕТА по форме № 1-разрешение</a:t>
            </a:r>
          </a:p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2405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Props1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50F4F-9A3A-4959-9A7C-7D41AF624A3D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ca99c525-4e5f-4d65-81d8-03112d3509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10902</TotalTime>
  <Words>2456</Words>
  <Application>Microsoft Office PowerPoint</Application>
  <PresentationFormat>Широкоэкранный</PresentationFormat>
  <Paragraphs>672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ОТЧЕТНОСТЬ В ЭЛЕКТРОННОМ ВИДЕ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Удалова Ольга Александровна</cp:lastModifiedBy>
  <cp:revision>564</cp:revision>
  <cp:lastPrinted>2023-12-18T07:14:11Z</cp:lastPrinted>
  <dcterms:created xsi:type="dcterms:W3CDTF">2020-03-31T09:31:17Z</dcterms:created>
  <dcterms:modified xsi:type="dcterms:W3CDTF">2024-01-22T06:40:33Z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